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5" r:id="rId8"/>
    <p:sldId id="262" r:id="rId9"/>
    <p:sldId id="264" r:id="rId10"/>
    <p:sldId id="266" r:id="rId11"/>
    <p:sldId id="267" r:id="rId12"/>
    <p:sldId id="268" r:id="rId13"/>
    <p:sldId id="263" r:id="rId14"/>
    <p:sldId id="269" r:id="rId15"/>
    <p:sldId id="270" r:id="rId16"/>
    <p:sldId id="271" r:id="rId17"/>
    <p:sldId id="272" r:id="rId18"/>
    <p:sldId id="273" r:id="rId19"/>
    <p:sldId id="274" r:id="rId20"/>
    <p:sldId id="275" r:id="rId21"/>
    <p:sldId id="278" r:id="rId22"/>
    <p:sldId id="276" r:id="rId23"/>
    <p:sldId id="277" r:id="rId24"/>
    <p:sldId id="279" r:id="rId25"/>
    <p:sldId id="28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4767" autoAdjust="0"/>
  </p:normalViewPr>
  <p:slideViewPr>
    <p:cSldViewPr>
      <p:cViewPr>
        <p:scale>
          <a:sx n="100" d="100"/>
          <a:sy n="100" d="100"/>
        </p:scale>
        <p:origin x="-498" y="33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942F31-431D-46D0-88DC-A9B3F59280B5}" type="datetimeFigureOut">
              <a:rPr lang="en-IN" smtClean="0"/>
              <a:t>17-08-2022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51C730-6E23-4201-8525-4714BAB6B36F}"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B51C730-6E23-4201-8525-4714BAB6B36F}" type="slidenum">
              <a:rPr lang="en-IN" smtClean="0"/>
              <a:t>10</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4648E6-97F2-4C00-8A92-EE82BCAE9D2F}" type="datetimeFigureOut">
              <a:rPr lang="en-IN" smtClean="0"/>
              <a:pPr/>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CFA394-1CDE-4132-B6FC-70F4B72F4259}"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4648E6-97F2-4C00-8A92-EE82BCAE9D2F}" type="datetimeFigureOut">
              <a:rPr lang="en-IN" smtClean="0"/>
              <a:pPr/>
              <a:t>17-08-2022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CFA394-1CDE-4132-B6FC-70F4B72F425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Valuation of Bonds &amp; Stocks</a:t>
            </a: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descr="blob:https://web.whatsapp.com/22f8fae5-9120-45e4-ba90-66a3b020b0f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1508" name="AutoShape 4" descr="blob:https://web.whatsapp.com/22f8fae5-9120-45e4-ba90-66a3b020b0f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1509" name="Picture 5"/>
          <p:cNvPicPr>
            <a:picLocks noChangeAspect="1" noChangeArrowheads="1"/>
          </p:cNvPicPr>
          <p:nvPr/>
        </p:nvPicPr>
        <p:blipFill>
          <a:blip r:embed="rId3" cstate="print"/>
          <a:srcRect/>
          <a:stretch>
            <a:fillRect/>
          </a:stretch>
        </p:blipFill>
        <p:spPr bwMode="auto">
          <a:xfrm>
            <a:off x="-73024" y="632546"/>
            <a:ext cx="9217024" cy="622545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692696"/>
            <a:ext cx="7992888" cy="4893647"/>
          </a:xfrm>
          <a:prstGeom prst="rect">
            <a:avLst/>
          </a:prstGeom>
          <a:noFill/>
        </p:spPr>
        <p:txBody>
          <a:bodyPr wrap="square" rtlCol="0">
            <a:spAutoFit/>
          </a:bodyPr>
          <a:lstStyle/>
          <a:p>
            <a:r>
              <a:rPr lang="en-IN" sz="2400" dirty="0" smtClean="0"/>
              <a:t>Exercise:</a:t>
            </a:r>
          </a:p>
          <a:p>
            <a:endParaRPr lang="en-IN" sz="2400" dirty="0"/>
          </a:p>
          <a:p>
            <a:r>
              <a:rPr lang="en-IN" sz="2400" dirty="0" smtClean="0"/>
              <a:t>1. A Rs. 100 par value bond bears a coupon rate of 12% and matures after 6 years. Interest is payable semi – annually. Compute the value of the bond if the required rate of return is 16%, compounded semi – annually.</a:t>
            </a:r>
          </a:p>
          <a:p>
            <a:r>
              <a:rPr lang="en-IN" sz="2400" dirty="0" smtClean="0"/>
              <a:t>( </a:t>
            </a:r>
            <a:r>
              <a:rPr lang="en-IN" sz="2400" dirty="0" err="1" smtClean="0"/>
              <a:t>Ans</a:t>
            </a:r>
            <a:r>
              <a:rPr lang="en-IN" sz="2400" dirty="0" smtClean="0"/>
              <a:t>: ₹ 84.92)</a:t>
            </a:r>
          </a:p>
          <a:p>
            <a:endParaRPr lang="en-IN" sz="2400" dirty="0"/>
          </a:p>
          <a:p>
            <a:r>
              <a:rPr lang="en-IN" sz="2400" dirty="0" smtClean="0"/>
              <a:t>2. A company’s bonds have a par value of ₹ 100, mature in 7 years, and carry a coupon rate of 12% payable semi – annually. If the appropriate discount rate is 16%, What price should the bond command in the market place?</a:t>
            </a:r>
          </a:p>
          <a:p>
            <a:r>
              <a:rPr lang="en-IN" sz="2400" dirty="0" smtClean="0"/>
              <a:t>(</a:t>
            </a:r>
            <a:r>
              <a:rPr lang="en-IN" sz="2400" dirty="0" err="1" smtClean="0"/>
              <a:t>Ans</a:t>
            </a:r>
            <a:r>
              <a:rPr lang="en-IN" sz="2400" dirty="0" smtClean="0"/>
              <a:t>: ₹ 83.56)</a:t>
            </a:r>
            <a:endParaRPr lang="en-IN"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0" y="72008"/>
            <a:ext cx="9144000" cy="659735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620689"/>
            <a:ext cx="8208912" cy="2862322"/>
          </a:xfrm>
          <a:prstGeom prst="rect">
            <a:avLst/>
          </a:prstGeom>
          <a:noFill/>
        </p:spPr>
        <p:txBody>
          <a:bodyPr wrap="square" rtlCol="0">
            <a:spAutoFit/>
          </a:bodyPr>
          <a:lstStyle/>
          <a:p>
            <a:r>
              <a:rPr lang="en-IN" dirty="0" smtClean="0"/>
              <a:t>If the required yield does not change between now and maturity date, the premium will decline over time as shown in curve A. Similarly the discount too will decline over time as shown by curve B.</a:t>
            </a:r>
          </a:p>
          <a:p>
            <a:endParaRPr lang="en-IN" b="1" dirty="0"/>
          </a:p>
          <a:p>
            <a:r>
              <a:rPr lang="en-IN" b="1" dirty="0" smtClean="0"/>
              <a:t>Current Yield of the Bond  =</a:t>
            </a:r>
            <a:r>
              <a:rPr lang="en-IN" b="1" u="sng" dirty="0" smtClean="0"/>
              <a:t> Annual Interest.</a:t>
            </a:r>
            <a:endParaRPr lang="en-IN" b="1" dirty="0" smtClean="0"/>
          </a:p>
          <a:p>
            <a:r>
              <a:rPr lang="en-IN" b="1" dirty="0" smtClean="0"/>
              <a:t>			      Price</a:t>
            </a:r>
          </a:p>
          <a:p>
            <a:endParaRPr lang="en-IN" b="1" dirty="0"/>
          </a:p>
          <a:p>
            <a:r>
              <a:rPr lang="en-IN" b="1" dirty="0" smtClean="0"/>
              <a:t>Yield to Maturity(YTM):</a:t>
            </a:r>
          </a:p>
          <a:p>
            <a:r>
              <a:rPr lang="en-IN" dirty="0" smtClean="0"/>
              <a:t>The YTM of a bond is the interest rate that makes the present value of the </a:t>
            </a:r>
            <a:r>
              <a:rPr lang="en-IN" dirty="0" err="1" smtClean="0"/>
              <a:t>cashflows</a:t>
            </a:r>
            <a:r>
              <a:rPr lang="en-IN" dirty="0" smtClean="0"/>
              <a:t> receivable  from owning the bond equal to the price of bond.</a:t>
            </a:r>
          </a:p>
        </p:txBody>
      </p:sp>
      <p:sp>
        <p:nvSpPr>
          <p:cNvPr id="18436" name="AutoShape 4" descr="blob:https://web.whatsapp.com/60a324e8-b099-407e-9b87-5f8e680e0fc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8" name="AutoShape 6" descr="blob:https://web.whatsapp.com/60a324e8-b099-407e-9b87-5f8e680e0fc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8439" name="Picture 7"/>
          <p:cNvPicPr>
            <a:picLocks noChangeAspect="1" noChangeArrowheads="1"/>
          </p:cNvPicPr>
          <p:nvPr/>
        </p:nvPicPr>
        <p:blipFill>
          <a:blip r:embed="rId2" cstate="print"/>
          <a:srcRect/>
          <a:stretch>
            <a:fillRect/>
          </a:stretch>
        </p:blipFill>
        <p:spPr bwMode="auto">
          <a:xfrm>
            <a:off x="611560" y="3573016"/>
            <a:ext cx="7915275" cy="2114550"/>
          </a:xfrm>
          <a:prstGeom prst="rect">
            <a:avLst/>
          </a:prstGeom>
          <a:noFill/>
          <a:ln w="9525">
            <a:noFill/>
            <a:miter lim="800000"/>
            <a:headEnd/>
            <a:tailEnd/>
          </a:ln>
        </p:spPr>
      </p:pic>
      <p:sp>
        <p:nvSpPr>
          <p:cNvPr id="7" name="TextBox 6"/>
          <p:cNvSpPr txBox="1"/>
          <p:nvPr/>
        </p:nvSpPr>
        <p:spPr>
          <a:xfrm>
            <a:off x="755576" y="5877272"/>
            <a:ext cx="6768752" cy="369332"/>
          </a:xfrm>
          <a:prstGeom prst="rect">
            <a:avLst/>
          </a:prstGeom>
          <a:noFill/>
        </p:spPr>
        <p:txBody>
          <a:bodyPr wrap="square" rtlCol="0">
            <a:spAutoFit/>
          </a:bodyPr>
          <a:lstStyle/>
          <a:p>
            <a:r>
              <a:rPr lang="en-IN" b="1" dirty="0" smtClean="0"/>
              <a:t>Note</a:t>
            </a:r>
            <a:r>
              <a:rPr lang="en-IN" dirty="0" smtClean="0"/>
              <a:t>: YTM is the rate(r) at which </a:t>
            </a:r>
            <a:r>
              <a:rPr lang="en-IN" b="1" dirty="0" smtClean="0"/>
              <a:t>RHS = Market Price of the bond</a:t>
            </a:r>
            <a:endParaRPr lang="en-IN"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620688"/>
            <a:ext cx="8280920" cy="1200329"/>
          </a:xfrm>
          <a:prstGeom prst="rect">
            <a:avLst/>
          </a:prstGeom>
          <a:noFill/>
        </p:spPr>
        <p:txBody>
          <a:bodyPr wrap="square" rtlCol="0">
            <a:spAutoFit/>
          </a:bodyPr>
          <a:lstStyle/>
          <a:p>
            <a:r>
              <a:rPr lang="en-IN" dirty="0" smtClean="0"/>
              <a:t>The computation of YTM requires trial and error procedure. </a:t>
            </a:r>
            <a:endParaRPr lang="en-IN" dirty="0"/>
          </a:p>
          <a:p>
            <a:r>
              <a:rPr lang="en-IN" dirty="0" smtClean="0"/>
              <a:t>For example:</a:t>
            </a:r>
          </a:p>
          <a:p>
            <a:r>
              <a:rPr lang="en-IN" dirty="0" smtClean="0"/>
              <a:t>A bond of ₹ 1000 par value bond, carrying a coupon rate of 9%, maturing after 8 years. The bond is currently selling for ₹ 800. what is YTM of bond?</a:t>
            </a:r>
            <a:endParaRPr lang="en-IN" dirty="0"/>
          </a:p>
        </p:txBody>
      </p:sp>
      <p:sp>
        <p:nvSpPr>
          <p:cNvPr id="1026" name="AutoShape 2" descr="blob:https://web.whatsapp.com/1d3cb634-677f-4466-9582-a2642b6c791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8" name="AutoShape 4" descr="blob:https://web.whatsapp.com/1d3cb634-677f-4466-9582-a2642b6c791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0" name="AutoShape 6" descr="blob:https://web.whatsapp.com/1d3cb634-677f-4466-9582-a2642b6c791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2" name="AutoShape 8" descr="blob:https://web.whatsapp.com/1d3cb634-677f-4466-9582-a2642b6c791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4" name="AutoShape 10" descr="blob:https://web.whatsapp.com/1d3cb634-677f-4466-9582-a2642b6c791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6" name="AutoShape 12" descr="blob:https://web.whatsapp.com/1d3cb634-677f-4466-9582-a2642b6c791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37" name="Picture 13"/>
          <p:cNvPicPr>
            <a:picLocks noChangeAspect="1" noChangeArrowheads="1"/>
          </p:cNvPicPr>
          <p:nvPr/>
        </p:nvPicPr>
        <p:blipFill>
          <a:blip r:embed="rId2" cstate="print"/>
          <a:srcRect/>
          <a:stretch>
            <a:fillRect/>
          </a:stretch>
        </p:blipFill>
        <p:spPr bwMode="auto">
          <a:xfrm>
            <a:off x="36512" y="1772816"/>
            <a:ext cx="9144000" cy="508518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548680"/>
            <a:ext cx="7776864" cy="5324535"/>
          </a:xfrm>
          <a:prstGeom prst="rect">
            <a:avLst/>
          </a:prstGeom>
          <a:noFill/>
        </p:spPr>
        <p:txBody>
          <a:bodyPr wrap="square" rtlCol="0">
            <a:spAutoFit/>
          </a:bodyPr>
          <a:lstStyle/>
          <a:p>
            <a:r>
              <a:rPr lang="en-IN" sz="2000" b="1" dirty="0" smtClean="0"/>
              <a:t>YTM on a bond ( An approximation):</a:t>
            </a:r>
          </a:p>
          <a:p>
            <a:endParaRPr lang="en-IN" sz="2000" b="1" dirty="0" smtClean="0"/>
          </a:p>
          <a:p>
            <a:r>
              <a:rPr lang="en-IN" sz="2000" b="1" dirty="0" smtClean="0"/>
              <a:t>YTM ≈ </a:t>
            </a:r>
            <a:r>
              <a:rPr lang="en-IN" sz="2000" b="1" u="sng" dirty="0" smtClean="0"/>
              <a:t>C + (M-P) / n</a:t>
            </a:r>
          </a:p>
          <a:p>
            <a:r>
              <a:rPr lang="en-IN" sz="2000" b="1" dirty="0" smtClean="0"/>
              <a:t>              0.4M + 0.6P</a:t>
            </a:r>
          </a:p>
          <a:p>
            <a:endParaRPr lang="en-IN" sz="2000" b="1" dirty="0" smtClean="0"/>
          </a:p>
          <a:p>
            <a:r>
              <a:rPr lang="en-IN" sz="2000" b="1" dirty="0" smtClean="0"/>
              <a:t>YTM = </a:t>
            </a:r>
            <a:r>
              <a:rPr lang="en-IN" sz="2000" b="1" u="sng" dirty="0" smtClean="0"/>
              <a:t>90 + (1000 – 800)/8</a:t>
            </a:r>
          </a:p>
          <a:p>
            <a:r>
              <a:rPr lang="en-IN" sz="2000" b="1" dirty="0" smtClean="0"/>
              <a:t>           0.4 x 6000 + 0.6 x 800</a:t>
            </a:r>
          </a:p>
          <a:p>
            <a:r>
              <a:rPr lang="en-IN" sz="2000" b="1" dirty="0" smtClean="0"/>
              <a:t>	</a:t>
            </a:r>
          </a:p>
          <a:p>
            <a:r>
              <a:rPr lang="en-IN" sz="2000" b="1" dirty="0" smtClean="0"/>
              <a:t>	= 13.1%</a:t>
            </a:r>
          </a:p>
          <a:p>
            <a:endParaRPr lang="en-IN" sz="2000" b="1" dirty="0" smtClean="0"/>
          </a:p>
          <a:p>
            <a:r>
              <a:rPr lang="en-IN" sz="2000" b="1" dirty="0" smtClean="0"/>
              <a:t>Yield to Call (YTC) : </a:t>
            </a:r>
            <a:r>
              <a:rPr lang="en-IN" sz="2000" dirty="0" smtClean="0"/>
              <a:t>Some bonds carry a call feature that entitles the issuer to call (buy back) the bond prior to the stated maturity date in accordance with a call schedule (which specifies a call price for each call date).</a:t>
            </a:r>
          </a:p>
          <a:p>
            <a:endParaRPr lang="en-IN" sz="2000" dirty="0" smtClean="0"/>
          </a:p>
          <a:p>
            <a:r>
              <a:rPr lang="en-IN" sz="2000" dirty="0" smtClean="0"/>
              <a:t>Calculation of YTC is similar to YTM where M is the call price (in rupees) and n is the number of years until the assumed call date.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620688"/>
            <a:ext cx="8352928" cy="5324535"/>
          </a:xfrm>
          <a:prstGeom prst="rect">
            <a:avLst/>
          </a:prstGeom>
          <a:noFill/>
        </p:spPr>
        <p:txBody>
          <a:bodyPr wrap="square" rtlCol="0">
            <a:spAutoFit/>
          </a:bodyPr>
          <a:lstStyle/>
          <a:p>
            <a:r>
              <a:rPr lang="en-IN" sz="2000" dirty="0" smtClean="0"/>
              <a:t>Exercise: </a:t>
            </a:r>
          </a:p>
          <a:p>
            <a:pPr marL="342900" indent="-342900">
              <a:buAutoNum type="arabicPeriod"/>
            </a:pPr>
            <a:r>
              <a:rPr lang="en-IN" sz="2000" dirty="0" smtClean="0"/>
              <a:t>The Market value of a Rs. 1000 par value bond, carrying a coupon rate of 12% and maturing after 7 years, is Rs. 750. What is the yield to maturity of this bond?     ( </a:t>
            </a:r>
            <a:r>
              <a:rPr lang="en-IN" sz="2000" dirty="0" err="1" smtClean="0"/>
              <a:t>Ans</a:t>
            </a:r>
            <a:r>
              <a:rPr lang="en-IN" sz="2000" dirty="0" smtClean="0"/>
              <a:t> : 18.70%)</a:t>
            </a:r>
          </a:p>
          <a:p>
            <a:pPr marL="342900" indent="-342900"/>
            <a:r>
              <a:rPr lang="en-IN" sz="2000" dirty="0" smtClean="0"/>
              <a:t>2. The Market value of a Rs. 100 par value bond, carrying a coupon rate of 14% and maturing after 10 years, is Rs. 80. What is the yield to maturity of this bond?     (</a:t>
            </a:r>
            <a:r>
              <a:rPr lang="en-IN" sz="2000" dirty="0" err="1" smtClean="0"/>
              <a:t>Ans</a:t>
            </a:r>
            <a:r>
              <a:rPr lang="en-IN" sz="2000" dirty="0" smtClean="0"/>
              <a:t> : 18.56%)</a:t>
            </a:r>
          </a:p>
          <a:p>
            <a:pPr marL="342900" indent="-342900"/>
            <a:r>
              <a:rPr lang="en-IN" sz="2000" dirty="0" smtClean="0"/>
              <a:t>3. The market price of a Rs. 1000 par value bond carrying a coupon rate of 14% and maturing </a:t>
            </a:r>
            <a:r>
              <a:rPr lang="en-IN" sz="2000" smtClean="0"/>
              <a:t>after </a:t>
            </a:r>
            <a:r>
              <a:rPr lang="en-IN" sz="2000" smtClean="0"/>
              <a:t>5 </a:t>
            </a:r>
            <a:r>
              <a:rPr lang="en-IN" sz="2000" dirty="0" smtClean="0"/>
              <a:t>years in Rs. 1050. What is YTM on this bond? What is the approximate  YTM?	(</a:t>
            </a:r>
            <a:r>
              <a:rPr lang="en-IN" sz="2000" dirty="0" err="1" smtClean="0"/>
              <a:t>Ans</a:t>
            </a:r>
            <a:r>
              <a:rPr lang="en-IN" sz="2000" dirty="0" smtClean="0"/>
              <a:t> :  12.60% ,  12.62%)</a:t>
            </a:r>
          </a:p>
          <a:p>
            <a:pPr marL="342900" indent="-342900"/>
            <a:r>
              <a:rPr lang="en-IN" sz="2000" dirty="0" smtClean="0"/>
              <a:t>4. You can buy a Rs. 1000 par value bond carrying an interest rate of 14% (payable annually) and maturing after 4 years for Rs. 900. If the reinvestment rate applicable to the interest receipts from this bond is 16%, what will your yield to maturity?   ( </a:t>
            </a:r>
            <a:r>
              <a:rPr lang="en-IN" sz="2000" dirty="0" err="1" smtClean="0"/>
              <a:t>Ans</a:t>
            </a:r>
            <a:r>
              <a:rPr lang="en-IN" sz="2000" dirty="0" smtClean="0"/>
              <a:t>: </a:t>
            </a:r>
            <a:r>
              <a:rPr lang="en-IN" sz="2000" dirty="0" smtClean="0"/>
              <a:t>19.94%)</a:t>
            </a:r>
            <a:endParaRPr lang="en-IN" sz="2000" dirty="0" smtClean="0"/>
          </a:p>
          <a:p>
            <a:pPr marL="342900" indent="-342900"/>
            <a:r>
              <a:rPr lang="en-IN" sz="2000" dirty="0" smtClean="0"/>
              <a:t>5. A Rs. 100 par value bond bearing a coupon rate of 12% will mature after 5 years. What is the value of the bond if discount rate is 15%?  </a:t>
            </a:r>
          </a:p>
          <a:p>
            <a:pPr marL="342900" indent="-342900"/>
            <a:r>
              <a:rPr lang="en-IN" sz="2000" dirty="0" smtClean="0"/>
              <a:t>	( </a:t>
            </a:r>
            <a:r>
              <a:rPr lang="en-IN" sz="2000" dirty="0" err="1" smtClean="0"/>
              <a:t>Ans</a:t>
            </a:r>
            <a:r>
              <a:rPr lang="en-IN" sz="2000" dirty="0" smtClean="0"/>
              <a:t> : Rs.89.924 )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620688"/>
            <a:ext cx="8352928" cy="923330"/>
          </a:xfrm>
          <a:prstGeom prst="rect">
            <a:avLst/>
          </a:prstGeom>
          <a:noFill/>
        </p:spPr>
        <p:txBody>
          <a:bodyPr wrap="square" rtlCol="0">
            <a:spAutoFit/>
          </a:bodyPr>
          <a:lstStyle/>
          <a:p>
            <a:r>
              <a:rPr lang="en-IN" b="1" dirty="0" smtClean="0"/>
              <a:t>VALUATION OF PREFERENCE STOCK:</a:t>
            </a:r>
          </a:p>
          <a:p>
            <a:endParaRPr lang="en-IN" b="1" dirty="0" smtClean="0"/>
          </a:p>
          <a:p>
            <a:endParaRPr lang="en-IN" b="1" dirty="0"/>
          </a:p>
        </p:txBody>
      </p:sp>
      <p:pic>
        <p:nvPicPr>
          <p:cNvPr id="1026" name="Picture 2"/>
          <p:cNvPicPr>
            <a:picLocks noChangeAspect="1" noChangeArrowheads="1"/>
          </p:cNvPicPr>
          <p:nvPr/>
        </p:nvPicPr>
        <p:blipFill>
          <a:blip r:embed="rId2" cstate="print"/>
          <a:srcRect/>
          <a:stretch>
            <a:fillRect/>
          </a:stretch>
        </p:blipFill>
        <p:spPr bwMode="auto">
          <a:xfrm>
            <a:off x="611560" y="1196752"/>
            <a:ext cx="7776864" cy="2661270"/>
          </a:xfrm>
          <a:prstGeom prst="rect">
            <a:avLst/>
          </a:prstGeom>
          <a:noFill/>
          <a:ln w="9525">
            <a:noFill/>
            <a:miter lim="800000"/>
            <a:headEnd/>
            <a:tailEnd/>
          </a:ln>
        </p:spPr>
      </p:pic>
      <p:sp>
        <p:nvSpPr>
          <p:cNvPr id="4" name="TextBox 3"/>
          <p:cNvSpPr txBox="1"/>
          <p:nvPr/>
        </p:nvSpPr>
        <p:spPr>
          <a:xfrm>
            <a:off x="683568" y="4293096"/>
            <a:ext cx="7560840" cy="1754326"/>
          </a:xfrm>
          <a:prstGeom prst="rect">
            <a:avLst/>
          </a:prstGeom>
          <a:noFill/>
        </p:spPr>
        <p:txBody>
          <a:bodyPr wrap="square" rtlCol="0">
            <a:spAutoFit/>
          </a:bodyPr>
          <a:lstStyle/>
          <a:p>
            <a:pPr>
              <a:buFont typeface="Arial" pitchFamily="34" charset="0"/>
              <a:buChar char="•"/>
            </a:pPr>
            <a:r>
              <a:rPr lang="en-IN" dirty="0" smtClean="0"/>
              <a:t>Preference stock generally pays regular, fixed dividends. </a:t>
            </a:r>
          </a:p>
          <a:p>
            <a:pPr>
              <a:buFont typeface="Arial" pitchFamily="34" charset="0"/>
              <a:buChar char="•"/>
            </a:pPr>
            <a:r>
              <a:rPr lang="en-IN" dirty="0" smtClean="0"/>
              <a:t>Preference dividends are not increased when the profits of the firm rise, nor are they lowered or suspended unless the firm faces financial difficulties. </a:t>
            </a:r>
          </a:p>
          <a:p>
            <a:pPr>
              <a:buFont typeface="Arial" pitchFamily="34" charset="0"/>
              <a:buChar char="•"/>
            </a:pPr>
            <a:r>
              <a:rPr lang="en-IN" dirty="0" smtClean="0"/>
              <a:t>If preference dividends are cut or suspended for sometime, the firm normally required to pay arrears before paying equity dividends. </a:t>
            </a:r>
          </a:p>
          <a:p>
            <a:pPr>
              <a:buFont typeface="Arial" pitchFamily="34" charset="0"/>
              <a:buChar char="•"/>
            </a:pPr>
            <a:r>
              <a:rPr lang="en-IN" dirty="0" smtClean="0"/>
              <a:t>Preference stock may be perpetual or redeemable. </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11560" y="1124744"/>
            <a:ext cx="8136904" cy="1170236"/>
          </a:xfrm>
          <a:prstGeom prst="rect">
            <a:avLst/>
          </a:prstGeom>
          <a:noFill/>
          <a:ln w="9525">
            <a:noFill/>
            <a:miter lim="800000"/>
            <a:headEnd/>
            <a:tailEnd/>
          </a:ln>
        </p:spPr>
      </p:pic>
      <p:sp>
        <p:nvSpPr>
          <p:cNvPr id="3" name="TextBox 2"/>
          <p:cNvSpPr txBox="1"/>
          <p:nvPr/>
        </p:nvSpPr>
        <p:spPr>
          <a:xfrm>
            <a:off x="755576" y="620688"/>
            <a:ext cx="7776864" cy="400110"/>
          </a:xfrm>
          <a:prstGeom prst="rect">
            <a:avLst/>
          </a:prstGeom>
          <a:noFill/>
        </p:spPr>
        <p:txBody>
          <a:bodyPr wrap="square" rtlCol="0">
            <a:spAutoFit/>
          </a:bodyPr>
          <a:lstStyle/>
          <a:p>
            <a:r>
              <a:rPr lang="en-IN" sz="2000" b="1" dirty="0" smtClean="0"/>
              <a:t>Present Value of an ordinary annuity:</a:t>
            </a:r>
            <a:endParaRPr lang="en-IN" sz="2000" b="1" dirty="0"/>
          </a:p>
        </p:txBody>
      </p:sp>
      <p:sp>
        <p:nvSpPr>
          <p:cNvPr id="4" name="TextBox 3"/>
          <p:cNvSpPr txBox="1"/>
          <p:nvPr/>
        </p:nvSpPr>
        <p:spPr>
          <a:xfrm>
            <a:off x="683568" y="2708920"/>
            <a:ext cx="7776864" cy="1846659"/>
          </a:xfrm>
          <a:prstGeom prst="rect">
            <a:avLst/>
          </a:prstGeom>
          <a:noFill/>
        </p:spPr>
        <p:txBody>
          <a:bodyPr wrap="square" rtlCol="0">
            <a:spAutoFit/>
          </a:bodyPr>
          <a:lstStyle/>
          <a:p>
            <a:r>
              <a:rPr lang="en-IN" dirty="0" smtClean="0"/>
              <a:t>Compute the value of preference stock, consider an 8 year, 10% preference stock with a par value of Rs. 1000. The required rate on this preference stock is 9%.</a:t>
            </a:r>
          </a:p>
          <a:p>
            <a:endParaRPr lang="en-IN" dirty="0" smtClean="0"/>
          </a:p>
          <a:p>
            <a:r>
              <a:rPr lang="en-IN" dirty="0" smtClean="0"/>
              <a:t>P = 100 X PVIFA </a:t>
            </a:r>
            <a:r>
              <a:rPr lang="en-IN" baseline="-25000" dirty="0" smtClean="0"/>
              <a:t>(9%, 8yrs)  </a:t>
            </a:r>
            <a:r>
              <a:rPr lang="en-IN" dirty="0" smtClean="0"/>
              <a:t>+1000 X PVIF </a:t>
            </a:r>
            <a:r>
              <a:rPr lang="en-IN" baseline="-25000" dirty="0" smtClean="0"/>
              <a:t>(9%, 8yrs)</a:t>
            </a:r>
          </a:p>
          <a:p>
            <a:r>
              <a:rPr lang="en-IN" baseline="-25000" dirty="0" smtClean="0"/>
              <a:t> </a:t>
            </a:r>
            <a:r>
              <a:rPr lang="en-IN" dirty="0" smtClean="0"/>
              <a:t>  = 100 X 5.535 + 1000 X 0.502 = Rs. 1055.5</a:t>
            </a:r>
          </a:p>
          <a:p>
            <a:endParaRPr lang="en-IN" baseline="-25000" dirty="0" smtClean="0"/>
          </a:p>
          <a:p>
            <a:endParaRPr lang="en-IN" baseline="-25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764704"/>
            <a:ext cx="7488832" cy="1200329"/>
          </a:xfrm>
          <a:prstGeom prst="rect">
            <a:avLst/>
          </a:prstGeom>
          <a:noFill/>
        </p:spPr>
        <p:txBody>
          <a:bodyPr wrap="square" rtlCol="0">
            <a:spAutoFit/>
          </a:bodyPr>
          <a:lstStyle/>
          <a:p>
            <a:r>
              <a:rPr lang="en-IN" b="1" dirty="0" smtClean="0"/>
              <a:t>EQUITY VALUATION:</a:t>
            </a:r>
          </a:p>
          <a:p>
            <a:endParaRPr lang="en-IN" dirty="0" smtClean="0"/>
          </a:p>
          <a:p>
            <a:pPr marL="342900" indent="-342900">
              <a:buAutoNum type="arabicPeriod"/>
            </a:pPr>
            <a:r>
              <a:rPr lang="en-IN" b="1" dirty="0" smtClean="0"/>
              <a:t>Single – Period Valuation Model (Constant growth model)</a:t>
            </a:r>
          </a:p>
          <a:p>
            <a:pPr marL="342900" indent="-342900"/>
            <a:r>
              <a:rPr lang="en-IN" b="1" dirty="0" smtClean="0"/>
              <a:t>     </a:t>
            </a:r>
            <a:endParaRPr lang="en-IN" b="1" dirty="0"/>
          </a:p>
        </p:txBody>
      </p:sp>
      <p:pic>
        <p:nvPicPr>
          <p:cNvPr id="3074" name="Picture 2"/>
          <p:cNvPicPr>
            <a:picLocks noChangeAspect="1" noChangeArrowheads="1"/>
          </p:cNvPicPr>
          <p:nvPr/>
        </p:nvPicPr>
        <p:blipFill>
          <a:blip r:embed="rId2" cstate="print"/>
          <a:srcRect/>
          <a:stretch>
            <a:fillRect/>
          </a:stretch>
        </p:blipFill>
        <p:spPr bwMode="auto">
          <a:xfrm>
            <a:off x="467544" y="1916832"/>
            <a:ext cx="8136904" cy="3816424"/>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620688"/>
            <a:ext cx="7704856" cy="5632311"/>
          </a:xfrm>
          <a:prstGeom prst="rect">
            <a:avLst/>
          </a:prstGeom>
          <a:noFill/>
        </p:spPr>
        <p:txBody>
          <a:bodyPr wrap="square" rtlCol="0">
            <a:spAutoFit/>
          </a:bodyPr>
          <a:lstStyle/>
          <a:p>
            <a:r>
              <a:rPr lang="en-IN" b="1" dirty="0" smtClean="0"/>
              <a:t>Bond Valuation:</a:t>
            </a:r>
            <a:endParaRPr lang="en-IN" b="1" dirty="0"/>
          </a:p>
          <a:p>
            <a:pPr>
              <a:buFont typeface="Wingdings" pitchFamily="2" charset="2"/>
              <a:buChar char="Ø"/>
            </a:pPr>
            <a:r>
              <a:rPr lang="en-IN" b="1" dirty="0" smtClean="0"/>
              <a:t> Liquidation value: </a:t>
            </a:r>
          </a:p>
          <a:p>
            <a:r>
              <a:rPr lang="en-IN" dirty="0" smtClean="0"/>
              <a:t>Liquidation Value is the amount that can be realised when an asset, or a         group of assets representing a part or even the whole of a firm, is sold separately from the operating organisation.</a:t>
            </a:r>
          </a:p>
          <a:p>
            <a:pPr>
              <a:buFont typeface="Wingdings" pitchFamily="2" charset="2"/>
              <a:buChar char="Ø"/>
            </a:pPr>
            <a:r>
              <a:rPr lang="en-IN" b="1" dirty="0" smtClean="0"/>
              <a:t>Going Concern Value</a:t>
            </a:r>
          </a:p>
          <a:p>
            <a:r>
              <a:rPr lang="en-IN" dirty="0" smtClean="0"/>
              <a:t>Going concern represents the amount that can be realised if the firm is sold as a continuing operating entity.</a:t>
            </a:r>
          </a:p>
          <a:p>
            <a:pPr>
              <a:buFont typeface="Wingdings" pitchFamily="2" charset="2"/>
              <a:buChar char="Ø"/>
            </a:pPr>
            <a:r>
              <a:rPr lang="en-IN" b="1" dirty="0" smtClean="0"/>
              <a:t>Book value</a:t>
            </a:r>
          </a:p>
          <a:p>
            <a:r>
              <a:rPr lang="en-IN" dirty="0" smtClean="0"/>
              <a:t>Book value of an asset is the accounting value of the asset, which is simply the historical cost of the asset less accumulated depreciation or amortisation as the case may be . The book value of a firm’s equity is equal to the book value of its assets minus the book value of its liabilities.</a:t>
            </a:r>
          </a:p>
          <a:p>
            <a:pPr>
              <a:buFont typeface="Wingdings" pitchFamily="2" charset="2"/>
              <a:buChar char="Ø"/>
            </a:pPr>
            <a:r>
              <a:rPr lang="en-IN" b="1" dirty="0" smtClean="0"/>
              <a:t>Market Value</a:t>
            </a:r>
          </a:p>
          <a:p>
            <a:r>
              <a:rPr lang="en-IN" dirty="0" smtClean="0"/>
              <a:t>Market value of an asset is simply the market price at which the assets trade in the market place. Often Market value is greater than the book value.</a:t>
            </a:r>
          </a:p>
          <a:p>
            <a:pPr>
              <a:buFont typeface="Wingdings" pitchFamily="2" charset="2"/>
              <a:buChar char="Ø"/>
            </a:pPr>
            <a:r>
              <a:rPr lang="en-IN" b="1" dirty="0" smtClean="0"/>
              <a:t>Intrinsic Value</a:t>
            </a:r>
          </a:p>
          <a:p>
            <a:r>
              <a:rPr lang="en-IN" dirty="0" smtClean="0"/>
              <a:t>Intrinsic value of a security is the present value of the cash flow stream expected from the security, discounted at a rate of return appropriate for the risk associated with the security.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5" y="620688"/>
            <a:ext cx="8280919" cy="5632311"/>
          </a:xfrm>
          <a:prstGeom prst="rect">
            <a:avLst/>
          </a:prstGeom>
          <a:noFill/>
        </p:spPr>
        <p:txBody>
          <a:bodyPr wrap="square" rtlCol="0">
            <a:spAutoFit/>
          </a:bodyPr>
          <a:lstStyle/>
          <a:p>
            <a:r>
              <a:rPr lang="en-IN" b="1" dirty="0" smtClean="0"/>
              <a:t>Example:</a:t>
            </a:r>
            <a:r>
              <a:rPr lang="en-IN" dirty="0" smtClean="0"/>
              <a:t>  Prestige’s equity share is expected to provide a dividend of Rs. 2 and fetch a price of Rs. 18 a year hence. What price would it sell for now if investor’s required rate of return is 12 %? The current price will be:</a:t>
            </a:r>
          </a:p>
          <a:p>
            <a:pPr algn="ctr"/>
            <a:r>
              <a:rPr lang="en-IN" b="1" dirty="0" smtClean="0"/>
              <a:t>P</a:t>
            </a:r>
            <a:r>
              <a:rPr lang="en-IN" b="1" baseline="-25000" dirty="0" smtClean="0"/>
              <a:t>0</a:t>
            </a:r>
            <a:r>
              <a:rPr lang="en-IN" b="1" dirty="0" smtClean="0"/>
              <a:t>  =              </a:t>
            </a:r>
            <a:r>
              <a:rPr lang="en-IN" b="1" u="sng" dirty="0" smtClean="0"/>
              <a:t>2.0</a:t>
            </a:r>
            <a:r>
              <a:rPr lang="en-IN" b="1" dirty="0" smtClean="0"/>
              <a:t>      +     </a:t>
            </a:r>
            <a:r>
              <a:rPr lang="en-IN" b="1" u="sng" dirty="0" smtClean="0"/>
              <a:t>18.00 </a:t>
            </a:r>
            <a:r>
              <a:rPr lang="en-IN" b="1" dirty="0" smtClean="0"/>
              <a:t>  = Rs. 17.8</a:t>
            </a:r>
          </a:p>
          <a:p>
            <a:pPr algn="ctr"/>
            <a:r>
              <a:rPr lang="en-IN" b="1" dirty="0" smtClean="0"/>
              <a:t>(1.12)           (1.12)</a:t>
            </a:r>
          </a:p>
          <a:p>
            <a:pPr algn="ctr"/>
            <a:endParaRPr lang="en-IN" b="1" dirty="0" smtClean="0"/>
          </a:p>
          <a:p>
            <a:r>
              <a:rPr lang="en-IN" b="1" dirty="0" smtClean="0"/>
              <a:t>Example: </a:t>
            </a:r>
            <a:r>
              <a:rPr lang="en-IN" dirty="0" smtClean="0"/>
              <a:t>The expected dividend per share on the equity share of </a:t>
            </a:r>
            <a:r>
              <a:rPr lang="en-IN" dirty="0" err="1" smtClean="0"/>
              <a:t>Roadking</a:t>
            </a:r>
            <a:r>
              <a:rPr lang="en-IN" dirty="0" smtClean="0"/>
              <a:t> Limited is Rs. 2. The dividend per share has grown over the past 5 years at the rate of 5% per year. This growth rate will continue in future. What is the intrinsic value of equity share if the required rate is 15% ?</a:t>
            </a:r>
          </a:p>
          <a:p>
            <a:endParaRPr lang="en-IN" b="1" dirty="0" smtClean="0"/>
          </a:p>
          <a:p>
            <a:r>
              <a:rPr lang="en-IN" b="1" dirty="0" smtClean="0"/>
              <a:t>	             P0  =         	  </a:t>
            </a:r>
            <a:r>
              <a:rPr lang="en-IN" b="1" u="sng" dirty="0" smtClean="0"/>
              <a:t>2.00</a:t>
            </a:r>
            <a:r>
              <a:rPr lang="en-IN" b="1" dirty="0" smtClean="0"/>
              <a:t>	  =  Rs. 20.00</a:t>
            </a:r>
          </a:p>
          <a:p>
            <a:r>
              <a:rPr lang="en-IN" b="1" dirty="0" smtClean="0"/>
              <a:t>		               0.15 – 0.05</a:t>
            </a:r>
          </a:p>
          <a:p>
            <a:r>
              <a:rPr lang="en-IN" b="1" dirty="0" smtClean="0"/>
              <a:t>Expected rate of return:</a:t>
            </a:r>
          </a:p>
          <a:p>
            <a:r>
              <a:rPr lang="en-IN" b="1" dirty="0" smtClean="0"/>
              <a:t>                                   r  =   (D</a:t>
            </a:r>
            <a:r>
              <a:rPr lang="en-IN" b="1" baseline="-25000" dirty="0" smtClean="0"/>
              <a:t>1</a:t>
            </a:r>
            <a:r>
              <a:rPr lang="en-IN" b="1" dirty="0" smtClean="0"/>
              <a:t> / P</a:t>
            </a:r>
            <a:r>
              <a:rPr lang="en-IN" b="1" baseline="-25000" dirty="0" smtClean="0"/>
              <a:t>0</a:t>
            </a:r>
            <a:r>
              <a:rPr lang="en-IN" b="1" dirty="0" smtClean="0"/>
              <a:t> )*100+ g</a:t>
            </a:r>
          </a:p>
          <a:p>
            <a:endParaRPr lang="en-IN" b="1" dirty="0" smtClean="0"/>
          </a:p>
          <a:p>
            <a:r>
              <a:rPr lang="en-IN" dirty="0" smtClean="0"/>
              <a:t>The expected dividend per share of </a:t>
            </a:r>
            <a:r>
              <a:rPr lang="en-IN" dirty="0" err="1" smtClean="0"/>
              <a:t>Vaibhav</a:t>
            </a:r>
            <a:r>
              <a:rPr lang="en-IN" dirty="0" smtClean="0"/>
              <a:t> Limited is Rs. 5. The dividend is expected to grow at the rate of 6% per year. If the price per share is Rs. 50, what is the expected rate of return?</a:t>
            </a:r>
          </a:p>
          <a:p>
            <a:pPr algn="ctr"/>
            <a:r>
              <a:rPr lang="en-IN" dirty="0" smtClean="0"/>
              <a:t> r  = (5/50)*100 + 6%= 16%</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476672"/>
            <a:ext cx="7992888" cy="5940088"/>
          </a:xfrm>
          <a:prstGeom prst="rect">
            <a:avLst/>
          </a:prstGeom>
          <a:noFill/>
        </p:spPr>
        <p:txBody>
          <a:bodyPr wrap="square" rtlCol="0">
            <a:spAutoFit/>
          </a:bodyPr>
          <a:lstStyle/>
          <a:p>
            <a:r>
              <a:rPr lang="en-IN" sz="2000" b="1" dirty="0" smtClean="0"/>
              <a:t>Exercise : </a:t>
            </a:r>
          </a:p>
          <a:p>
            <a:endParaRPr lang="en-IN" sz="2000" dirty="0" smtClean="0"/>
          </a:p>
          <a:p>
            <a:pPr marL="342900" indent="-342900">
              <a:buAutoNum type="arabicPeriod"/>
            </a:pPr>
            <a:r>
              <a:rPr lang="en-IN" sz="2000" dirty="0" smtClean="0"/>
              <a:t>The share of a certain stock paid a dividend of Rs. 2 last year (D</a:t>
            </a:r>
            <a:r>
              <a:rPr lang="en-IN" sz="2000" baseline="-25000" dirty="0" smtClean="0"/>
              <a:t>0</a:t>
            </a:r>
            <a:r>
              <a:rPr lang="en-IN" sz="2000" dirty="0" smtClean="0"/>
              <a:t> = 2). The dividend is expected to grow at a constant rate of 6% in future. The required rate of return on this stock is considered to be 12%. How much should this stock sell for now?  </a:t>
            </a:r>
            <a:r>
              <a:rPr lang="en-IN" sz="2000" b="1" dirty="0" smtClean="0"/>
              <a:t>( </a:t>
            </a:r>
            <a:r>
              <a:rPr lang="en-IN" sz="2000" b="1" dirty="0" err="1" smtClean="0"/>
              <a:t>Ans</a:t>
            </a:r>
            <a:r>
              <a:rPr lang="en-IN" sz="2000" b="1" dirty="0" smtClean="0"/>
              <a:t> : 35.33)</a:t>
            </a:r>
          </a:p>
          <a:p>
            <a:pPr marL="342900" indent="-342900">
              <a:buAutoNum type="arabicPeriod"/>
            </a:pPr>
            <a:r>
              <a:rPr lang="en-IN" sz="2000" dirty="0" err="1" smtClean="0"/>
              <a:t>Shenoy</a:t>
            </a:r>
            <a:r>
              <a:rPr lang="en-IN" sz="2000" dirty="0" smtClean="0"/>
              <a:t> Corporation’s previous dividend was Rs. 12. Earnings &amp; Dividends are expected to grow at the rate of 10%. The required rate of return on the stock is 15%. What should be the market price of stock now? </a:t>
            </a:r>
            <a:r>
              <a:rPr lang="en-IN" sz="2000" b="1" dirty="0" smtClean="0"/>
              <a:t>( </a:t>
            </a:r>
            <a:r>
              <a:rPr lang="en-IN" sz="2000" b="1" dirty="0" err="1" smtClean="0"/>
              <a:t>Ans</a:t>
            </a:r>
            <a:r>
              <a:rPr lang="en-IN" sz="2000" b="1" dirty="0" smtClean="0"/>
              <a:t> : Rs.264)</a:t>
            </a:r>
          </a:p>
          <a:p>
            <a:pPr marL="342900" indent="-342900">
              <a:buAutoNum type="arabicPeriod"/>
            </a:pPr>
            <a:r>
              <a:rPr lang="en-IN" sz="2000" dirty="0" smtClean="0"/>
              <a:t>The equity stock of Max Limited is currently selling for Rs. 32 per share. The dividend expected next is Rs. 2. The investors required rate of on this stock is 12%. Assume that constant growth model applies to Max Limited. What is the expected rate of Max Limited? </a:t>
            </a:r>
            <a:r>
              <a:rPr lang="en-IN" sz="2000" b="1" dirty="0" smtClean="0"/>
              <a:t>(</a:t>
            </a:r>
            <a:r>
              <a:rPr lang="en-IN" sz="2000" b="1" dirty="0" err="1" smtClean="0"/>
              <a:t>Ans</a:t>
            </a:r>
            <a:r>
              <a:rPr lang="en-IN" sz="2000" b="1" dirty="0" smtClean="0"/>
              <a:t> : 5.75%)</a:t>
            </a:r>
          </a:p>
          <a:p>
            <a:pPr marL="342900" indent="-342900">
              <a:buAutoNum type="arabicPeriod"/>
            </a:pPr>
            <a:r>
              <a:rPr lang="en-IN" sz="2000" dirty="0" smtClean="0"/>
              <a:t>Fizzle Limited is facing gloomy prospects. The earnings and dividends are expected to decline at the rate of 4%. The previous dividend was Rs.1.50. If the current market price is Rs. 8, what rate of return do investors expect from the stock of fizzle limited? </a:t>
            </a:r>
            <a:r>
              <a:rPr lang="en-IN" sz="2000" b="1" dirty="0" smtClean="0"/>
              <a:t>(</a:t>
            </a:r>
            <a:r>
              <a:rPr lang="en-IN" sz="2000" b="1" dirty="0" err="1" smtClean="0"/>
              <a:t>Ans</a:t>
            </a:r>
            <a:r>
              <a:rPr lang="en-IN" sz="2000" b="1" dirty="0" smtClean="0"/>
              <a:t> : 14% )</a:t>
            </a:r>
          </a:p>
          <a:p>
            <a:pPr marL="342900" indent="-342900">
              <a:buAutoNum type="arabicPeriod"/>
            </a:pPr>
            <a:endParaRPr lang="en-IN"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548680"/>
            <a:ext cx="7992888" cy="369332"/>
          </a:xfrm>
          <a:prstGeom prst="rect">
            <a:avLst/>
          </a:prstGeom>
          <a:noFill/>
        </p:spPr>
        <p:txBody>
          <a:bodyPr wrap="square" rtlCol="0">
            <a:spAutoFit/>
          </a:bodyPr>
          <a:lstStyle/>
          <a:p>
            <a:r>
              <a:rPr lang="en-IN" b="1" dirty="0" smtClean="0"/>
              <a:t>Multi – period Valuation model:</a:t>
            </a:r>
          </a:p>
        </p:txBody>
      </p:sp>
      <p:pic>
        <p:nvPicPr>
          <p:cNvPr id="4098" name="Picture 2"/>
          <p:cNvPicPr>
            <a:picLocks noChangeAspect="1" noChangeArrowheads="1"/>
          </p:cNvPicPr>
          <p:nvPr/>
        </p:nvPicPr>
        <p:blipFill>
          <a:blip r:embed="rId2" cstate="print"/>
          <a:srcRect/>
          <a:stretch>
            <a:fillRect/>
          </a:stretch>
        </p:blipFill>
        <p:spPr bwMode="auto">
          <a:xfrm>
            <a:off x="0" y="1052736"/>
            <a:ext cx="9396536" cy="1666875"/>
          </a:xfrm>
          <a:prstGeom prst="rect">
            <a:avLst/>
          </a:prstGeom>
          <a:noFill/>
          <a:ln w="9525">
            <a:noFill/>
            <a:miter lim="800000"/>
            <a:headEnd/>
            <a:tailEnd/>
          </a:ln>
        </p:spPr>
      </p:pic>
      <p:sp>
        <p:nvSpPr>
          <p:cNvPr id="4" name="TextBox 3"/>
          <p:cNvSpPr txBox="1"/>
          <p:nvPr/>
        </p:nvSpPr>
        <p:spPr>
          <a:xfrm>
            <a:off x="251520" y="2924944"/>
            <a:ext cx="8676456" cy="369332"/>
          </a:xfrm>
          <a:prstGeom prst="rect">
            <a:avLst/>
          </a:prstGeom>
          <a:noFill/>
        </p:spPr>
        <p:txBody>
          <a:bodyPr wrap="square" rtlCol="0">
            <a:spAutoFit/>
          </a:bodyPr>
          <a:lstStyle/>
          <a:p>
            <a:r>
              <a:rPr lang="en-IN" dirty="0" smtClean="0"/>
              <a:t>The above formulae shows valuation of equity shares giving dividend for infinite duration.</a:t>
            </a:r>
            <a:endParaRPr lang="en-IN" dirty="0"/>
          </a:p>
        </p:txBody>
      </p:sp>
      <p:pic>
        <p:nvPicPr>
          <p:cNvPr id="4099" name="Picture 3"/>
          <p:cNvPicPr>
            <a:picLocks noChangeAspect="1" noChangeArrowheads="1"/>
          </p:cNvPicPr>
          <p:nvPr/>
        </p:nvPicPr>
        <p:blipFill>
          <a:blip r:embed="rId3" cstate="print"/>
          <a:srcRect/>
          <a:stretch>
            <a:fillRect/>
          </a:stretch>
        </p:blipFill>
        <p:spPr bwMode="auto">
          <a:xfrm>
            <a:off x="1835696" y="3429000"/>
            <a:ext cx="5184576" cy="1809750"/>
          </a:xfrm>
          <a:prstGeom prst="rect">
            <a:avLst/>
          </a:prstGeom>
          <a:noFill/>
          <a:ln w="9525">
            <a:noFill/>
            <a:miter lim="800000"/>
            <a:headEnd/>
            <a:tailEnd/>
          </a:ln>
        </p:spPr>
      </p:pic>
      <p:sp>
        <p:nvSpPr>
          <p:cNvPr id="6" name="TextBox 5"/>
          <p:cNvSpPr txBox="1"/>
          <p:nvPr/>
        </p:nvSpPr>
        <p:spPr>
          <a:xfrm>
            <a:off x="611560" y="5517232"/>
            <a:ext cx="7272808" cy="369332"/>
          </a:xfrm>
          <a:prstGeom prst="rect">
            <a:avLst/>
          </a:prstGeom>
          <a:noFill/>
        </p:spPr>
        <p:txBody>
          <a:bodyPr wrap="square" rtlCol="0">
            <a:spAutoFit/>
          </a:bodyPr>
          <a:lstStyle/>
          <a:p>
            <a:r>
              <a:rPr lang="en-IN" dirty="0" smtClean="0"/>
              <a:t>The above formulae shows the valuation of equity share for finite horizon </a:t>
            </a:r>
            <a:endParaRPr lang="en-IN" dirty="0"/>
          </a:p>
        </p:txBody>
      </p:sp>
      <p:sp>
        <p:nvSpPr>
          <p:cNvPr id="7" name="TextBox 6"/>
          <p:cNvSpPr txBox="1"/>
          <p:nvPr/>
        </p:nvSpPr>
        <p:spPr>
          <a:xfrm>
            <a:off x="1835696" y="4221088"/>
            <a:ext cx="504056" cy="523220"/>
          </a:xfrm>
          <a:prstGeom prst="rect">
            <a:avLst/>
          </a:prstGeom>
          <a:noFill/>
        </p:spPr>
        <p:txBody>
          <a:bodyPr wrap="square" rtlCol="0">
            <a:spAutoFit/>
          </a:bodyPr>
          <a:lstStyle/>
          <a:p>
            <a:r>
              <a:rPr lang="en-IN" sz="2800" dirty="0" smtClean="0"/>
              <a:t>P</a:t>
            </a:r>
            <a:r>
              <a:rPr lang="en-IN" sz="2800" baseline="-25000" dirty="0" smtClean="0"/>
              <a:t>0</a:t>
            </a:r>
            <a:endParaRPr lang="en-IN" sz="2800" baseline="-25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548680"/>
            <a:ext cx="7704856" cy="1477328"/>
          </a:xfrm>
          <a:prstGeom prst="rect">
            <a:avLst/>
          </a:prstGeom>
          <a:noFill/>
        </p:spPr>
        <p:txBody>
          <a:bodyPr wrap="square" rtlCol="0">
            <a:spAutoFit/>
          </a:bodyPr>
          <a:lstStyle/>
          <a:p>
            <a:r>
              <a:rPr lang="en-IN" b="1" dirty="0" smtClean="0"/>
              <a:t>Zero Growth Model:</a:t>
            </a:r>
            <a:r>
              <a:rPr lang="en-IN" dirty="0" smtClean="0"/>
              <a:t>  If Dividend per share remains constant year after year at a value of D, it becomes:</a:t>
            </a:r>
          </a:p>
          <a:p>
            <a:pPr algn="ctr"/>
            <a:r>
              <a:rPr lang="en-IN" b="1" dirty="0" smtClean="0"/>
              <a:t>P</a:t>
            </a:r>
            <a:r>
              <a:rPr lang="en-IN" b="1" baseline="-25000" dirty="0" smtClean="0"/>
              <a:t>0</a:t>
            </a:r>
            <a:r>
              <a:rPr lang="en-IN" b="1" dirty="0" smtClean="0"/>
              <a:t> = </a:t>
            </a:r>
            <a:r>
              <a:rPr lang="en-IN" b="1" u="sng" dirty="0" smtClean="0"/>
              <a:t>D</a:t>
            </a:r>
          </a:p>
          <a:p>
            <a:pPr algn="ctr"/>
            <a:r>
              <a:rPr lang="en-IN" b="1" dirty="0" smtClean="0"/>
              <a:t>        r</a:t>
            </a:r>
          </a:p>
          <a:p>
            <a:r>
              <a:rPr lang="en-IN" b="1" dirty="0" smtClean="0"/>
              <a:t>Two Stage Growth Model: </a:t>
            </a:r>
          </a:p>
        </p:txBody>
      </p:sp>
      <p:pic>
        <p:nvPicPr>
          <p:cNvPr id="5122" name="Picture 2"/>
          <p:cNvPicPr>
            <a:picLocks noChangeAspect="1" noChangeArrowheads="1"/>
          </p:cNvPicPr>
          <p:nvPr/>
        </p:nvPicPr>
        <p:blipFill>
          <a:blip r:embed="rId2" cstate="print"/>
          <a:srcRect/>
          <a:stretch>
            <a:fillRect/>
          </a:stretch>
        </p:blipFill>
        <p:spPr bwMode="auto">
          <a:xfrm>
            <a:off x="163388" y="1988840"/>
            <a:ext cx="8801100" cy="3114675"/>
          </a:xfrm>
          <a:prstGeom prst="rect">
            <a:avLst/>
          </a:prstGeom>
          <a:noFill/>
          <a:ln w="9525">
            <a:noFill/>
            <a:miter lim="800000"/>
            <a:headEnd/>
            <a:tailEnd/>
          </a:ln>
        </p:spPr>
      </p:pic>
      <p:sp>
        <p:nvSpPr>
          <p:cNvPr id="4" name="TextBox 3"/>
          <p:cNvSpPr txBox="1"/>
          <p:nvPr/>
        </p:nvSpPr>
        <p:spPr>
          <a:xfrm>
            <a:off x="2195736" y="5517232"/>
            <a:ext cx="1296144" cy="707886"/>
          </a:xfrm>
          <a:prstGeom prst="rect">
            <a:avLst/>
          </a:prstGeom>
          <a:noFill/>
        </p:spPr>
        <p:txBody>
          <a:bodyPr wrap="square" rtlCol="0">
            <a:spAutoFit/>
          </a:bodyPr>
          <a:lstStyle/>
          <a:p>
            <a:r>
              <a:rPr lang="en-IN" sz="2000" b="1" dirty="0" err="1" smtClean="0"/>
              <a:t>P</a:t>
            </a:r>
            <a:r>
              <a:rPr lang="en-IN" sz="2000" b="1" baseline="-25000" dirty="0" err="1" smtClean="0"/>
              <a:t>n</a:t>
            </a:r>
            <a:r>
              <a:rPr lang="en-IN" sz="2000" b="1" dirty="0" smtClean="0"/>
              <a:t> =   D</a:t>
            </a:r>
            <a:r>
              <a:rPr lang="en-IN" sz="2000" b="1" baseline="-25000" dirty="0" smtClean="0"/>
              <a:t>n+1</a:t>
            </a:r>
          </a:p>
          <a:p>
            <a:r>
              <a:rPr lang="en-IN" sz="2000" b="1" dirty="0" smtClean="0"/>
              <a:t>          r – g</a:t>
            </a:r>
            <a:r>
              <a:rPr lang="en-IN" sz="2000" b="1" baseline="-25000" dirty="0" smtClean="0"/>
              <a:t>2</a:t>
            </a:r>
            <a:endParaRPr lang="en-IN" sz="2000" b="1" baseline="-25000" dirty="0"/>
          </a:p>
        </p:txBody>
      </p:sp>
      <p:cxnSp>
        <p:nvCxnSpPr>
          <p:cNvPr id="6" name="Straight Connector 5"/>
          <p:cNvCxnSpPr/>
          <p:nvPr/>
        </p:nvCxnSpPr>
        <p:spPr>
          <a:xfrm>
            <a:off x="2771800" y="5877272"/>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03648" y="5517232"/>
            <a:ext cx="936104" cy="369332"/>
          </a:xfrm>
          <a:prstGeom prst="rect">
            <a:avLst/>
          </a:prstGeom>
          <a:noFill/>
        </p:spPr>
        <p:txBody>
          <a:bodyPr wrap="square" rtlCol="0">
            <a:spAutoFit/>
          </a:bodyPr>
          <a:lstStyle/>
          <a:p>
            <a:r>
              <a:rPr lang="en-IN" b="1" dirty="0" smtClean="0"/>
              <a:t>Where,</a:t>
            </a:r>
            <a:endParaRPr lang="en-IN"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404664"/>
            <a:ext cx="7920880" cy="4524315"/>
          </a:xfrm>
          <a:prstGeom prst="rect">
            <a:avLst/>
          </a:prstGeom>
          <a:noFill/>
        </p:spPr>
        <p:txBody>
          <a:bodyPr wrap="square" rtlCol="0">
            <a:spAutoFit/>
          </a:bodyPr>
          <a:lstStyle/>
          <a:p>
            <a:r>
              <a:rPr lang="en-IN" b="1" dirty="0" smtClean="0"/>
              <a:t>Example:</a:t>
            </a:r>
          </a:p>
          <a:p>
            <a:r>
              <a:rPr lang="en-IN" dirty="0" smtClean="0"/>
              <a:t>The current dividend on an equity share of Vertigo Limited is Rs. 2. Vertigo is expected to enjoy an above – normal growth rate of 20% for a period of 6 years . Thereafter the growth rate will fall and stabilise at 10%. Equity investors require a return of 15%. What is the intrinsic value of the equity share of Vertigo? </a:t>
            </a:r>
          </a:p>
          <a:p>
            <a:r>
              <a:rPr lang="en-IN" dirty="0" smtClean="0"/>
              <a:t> g1 = 20%</a:t>
            </a:r>
          </a:p>
          <a:p>
            <a:r>
              <a:rPr lang="en-IN" dirty="0" smtClean="0"/>
              <a:t>g2 = 10%</a:t>
            </a:r>
          </a:p>
          <a:p>
            <a:r>
              <a:rPr lang="en-IN" dirty="0" smtClean="0"/>
              <a:t>n = 6 years</a:t>
            </a:r>
          </a:p>
          <a:p>
            <a:r>
              <a:rPr lang="en-IN" dirty="0" smtClean="0"/>
              <a:t>r =  15 %.</a:t>
            </a:r>
          </a:p>
          <a:p>
            <a:r>
              <a:rPr lang="en-IN" dirty="0" smtClean="0"/>
              <a:t>D1 = D0 (1+g1) = 2(1+0.20) = 2.40</a:t>
            </a:r>
          </a:p>
          <a:p>
            <a:endParaRPr lang="en-IN" dirty="0" smtClean="0"/>
          </a:p>
          <a:p>
            <a:r>
              <a:rPr lang="en-IN" dirty="0" smtClean="0"/>
              <a:t>P0 = 2.40 [ 1-(1.2/1.15)^6]/[0.15-0.20] + [2.40 (1.20)^5(1.10)]/[0.15-0.10] *[1/(1.15)^6]</a:t>
            </a:r>
          </a:p>
          <a:p>
            <a:r>
              <a:rPr lang="en-IN" dirty="0" smtClean="0"/>
              <a:t>     = 2.40 [ (1- 1.291) / -0.05 ] + [ 2.40(2.88)(1.10)]/.05 * [0.432]</a:t>
            </a:r>
          </a:p>
          <a:p>
            <a:r>
              <a:rPr lang="en-IN" dirty="0" smtClean="0"/>
              <a:t>     =13.96 + 56.80</a:t>
            </a:r>
          </a:p>
          <a:p>
            <a:r>
              <a:rPr lang="en-IN" dirty="0" smtClean="0"/>
              <a:t>     = Rs. 70.76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971600" y="548680"/>
          <a:ext cx="4752528" cy="2376264"/>
        </p:xfrm>
        <a:graphic>
          <a:graphicData uri="http://schemas.openxmlformats.org/drawingml/2006/table">
            <a:tbl>
              <a:tblPr/>
              <a:tblGrid>
                <a:gridCol w="720080"/>
                <a:gridCol w="1080120"/>
                <a:gridCol w="1296144"/>
                <a:gridCol w="1656184"/>
              </a:tblGrid>
              <a:tr h="297033">
                <a:tc>
                  <a:txBody>
                    <a:bodyPr/>
                    <a:lstStyle/>
                    <a:p>
                      <a:pPr algn="ctr" fontAlgn="b"/>
                      <a:r>
                        <a:rPr lang="en-IN" sz="1600" b="1" i="0" u="none" strike="noStrike" dirty="0">
                          <a:solidFill>
                            <a:srgbClr val="000000"/>
                          </a:solidFill>
                          <a:latin typeface="Calibri"/>
                        </a:rPr>
                        <a:t>PERIOD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1" i="0" u="none" strike="noStrike" dirty="0">
                          <a:solidFill>
                            <a:srgbClr val="000000"/>
                          </a:solidFill>
                          <a:latin typeface="Calibri"/>
                        </a:rPr>
                        <a:t>DIVIDEND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1" i="0" u="none" strike="noStrike" dirty="0">
                          <a:solidFill>
                            <a:srgbClr val="000000"/>
                          </a:solidFill>
                          <a:latin typeface="Calibri"/>
                        </a:rPr>
                        <a:t>PVF @ 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1" i="0" u="none" strike="noStrike" dirty="0">
                          <a:solidFill>
                            <a:srgbClr val="000000"/>
                          </a:solidFill>
                          <a:latin typeface="Calibri"/>
                        </a:rPr>
                        <a:t>PV OF CASHFLOWS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033">
                <a:tc>
                  <a:txBody>
                    <a:bodyPr/>
                    <a:lstStyle/>
                    <a:p>
                      <a:pPr algn="ctr" fontAlgn="b"/>
                      <a:r>
                        <a:rPr lang="en-IN" sz="1600" b="0" i="0" u="none" strike="noStrike" dirty="0">
                          <a:solidFill>
                            <a:srgbClr val="000000"/>
                          </a:solidFill>
                          <a:latin typeface="Calibri"/>
                        </a:rPr>
                        <a:t>D1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0.869565217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2.086956522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033">
                <a:tc>
                  <a:txBody>
                    <a:bodyPr/>
                    <a:lstStyle/>
                    <a:p>
                      <a:pPr algn="ctr" fontAlgn="b"/>
                      <a:r>
                        <a:rPr lang="en-IN" sz="1600" b="0" i="0" u="none" strike="noStrike" dirty="0">
                          <a:solidFill>
                            <a:srgbClr val="000000"/>
                          </a:solidFill>
                          <a:latin typeface="Calibri"/>
                        </a:rPr>
                        <a:t>D2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dirty="0">
                          <a:solidFill>
                            <a:srgbClr val="000000"/>
                          </a:solidFill>
                          <a:latin typeface="Calibri"/>
                        </a:rPr>
                        <a:t>2.88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0.756143667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2.177693762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033">
                <a:tc>
                  <a:txBody>
                    <a:bodyPr/>
                    <a:lstStyle/>
                    <a:p>
                      <a:pPr algn="ctr" fontAlgn="b"/>
                      <a:r>
                        <a:rPr lang="en-IN" sz="1600" b="0" i="0" u="none" strike="noStrike" dirty="0">
                          <a:solidFill>
                            <a:srgbClr val="000000"/>
                          </a:solidFill>
                          <a:latin typeface="Calibri"/>
                        </a:rPr>
                        <a:t>D3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3.456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0.657516232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2.272376099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033">
                <a:tc>
                  <a:txBody>
                    <a:bodyPr/>
                    <a:lstStyle/>
                    <a:p>
                      <a:pPr algn="ctr" fontAlgn="b"/>
                      <a:r>
                        <a:rPr lang="en-IN" sz="1600" b="0" i="0" u="none" strike="noStrike" dirty="0">
                          <a:solidFill>
                            <a:srgbClr val="000000"/>
                          </a:solidFill>
                          <a:latin typeface="Calibri"/>
                        </a:rPr>
                        <a:t>D4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4.1472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dirty="0">
                          <a:solidFill>
                            <a:srgbClr val="000000"/>
                          </a:solidFill>
                          <a:latin typeface="Calibri"/>
                        </a:rPr>
                        <a:t>0.571753246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2.37117506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033">
                <a:tc>
                  <a:txBody>
                    <a:bodyPr/>
                    <a:lstStyle/>
                    <a:p>
                      <a:pPr algn="ctr" fontAlgn="b"/>
                      <a:r>
                        <a:rPr lang="en-IN" sz="1600" b="0" i="0" u="none" strike="noStrike" dirty="0">
                          <a:solidFill>
                            <a:srgbClr val="000000"/>
                          </a:solidFill>
                          <a:latin typeface="Calibri"/>
                        </a:rPr>
                        <a:t>D5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dirty="0">
                          <a:solidFill>
                            <a:srgbClr val="000000"/>
                          </a:solidFill>
                          <a:latin typeface="Calibri"/>
                        </a:rPr>
                        <a:t>4.97664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0.497176735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2.474269628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033">
                <a:tc>
                  <a:txBody>
                    <a:bodyPr/>
                    <a:lstStyle/>
                    <a:p>
                      <a:pPr algn="ctr" fontAlgn="b"/>
                      <a:r>
                        <a:rPr lang="en-IN" sz="1600" b="0" i="0" u="none" strike="noStrike" dirty="0">
                          <a:solidFill>
                            <a:srgbClr val="000000"/>
                          </a:solidFill>
                          <a:latin typeface="Calibri"/>
                        </a:rPr>
                        <a:t>D6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5.971968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0.432327596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0" i="0" u="none" strike="noStrike">
                          <a:solidFill>
                            <a:srgbClr val="000000"/>
                          </a:solidFill>
                          <a:latin typeface="Calibri"/>
                        </a:rPr>
                        <a:t>2.581846568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7033">
                <a:tc>
                  <a:txBody>
                    <a:bodyPr/>
                    <a:lstStyle/>
                    <a:p>
                      <a:pPr algn="l" fontAlgn="b"/>
                      <a:r>
                        <a:rPr lang="en-IN" sz="16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1" i="0" u="none" strike="noStrike" dirty="0">
                          <a:solidFill>
                            <a:srgbClr val="000000"/>
                          </a:solidFill>
                          <a:latin typeface="Calibri"/>
                        </a:rPr>
                        <a:t> </a:t>
                      </a:r>
                      <a:r>
                        <a:rPr lang="en-IN" sz="1600" b="1" i="0" u="none" strike="noStrike" dirty="0" smtClean="0">
                          <a:solidFill>
                            <a:srgbClr val="000000"/>
                          </a:solidFill>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600" b="1" i="0" u="none" strike="noStrike" dirty="0">
                          <a:solidFill>
                            <a:srgbClr val="000000"/>
                          </a:solidFill>
                          <a:latin typeface="Calibri"/>
                        </a:rPr>
                        <a:t>13.96431764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971600" y="3025983"/>
            <a:ext cx="6552728" cy="3139321"/>
          </a:xfrm>
          <a:prstGeom prst="rect">
            <a:avLst/>
          </a:prstGeom>
          <a:noFill/>
        </p:spPr>
        <p:txBody>
          <a:bodyPr wrap="square" rtlCol="0">
            <a:spAutoFit/>
          </a:bodyPr>
          <a:lstStyle/>
          <a:p>
            <a:r>
              <a:rPr lang="en-IN" dirty="0" smtClean="0"/>
              <a:t>D7 = (5.971968*1.10) = 6.569165</a:t>
            </a:r>
          </a:p>
          <a:p>
            <a:r>
              <a:rPr lang="en-IN" dirty="0" smtClean="0"/>
              <a:t>P6 =    </a:t>
            </a:r>
            <a:r>
              <a:rPr lang="en-IN" u="sng" dirty="0" smtClean="0"/>
              <a:t> D7</a:t>
            </a:r>
          </a:p>
          <a:p>
            <a:r>
              <a:rPr lang="en-IN" dirty="0" smtClean="0"/>
              <a:t>            r-g</a:t>
            </a:r>
          </a:p>
          <a:p>
            <a:r>
              <a:rPr lang="en-IN" dirty="0" smtClean="0"/>
              <a:t>P6 = </a:t>
            </a:r>
            <a:r>
              <a:rPr lang="en-IN" u="sng" dirty="0" smtClean="0"/>
              <a:t>6.569165 </a:t>
            </a:r>
          </a:p>
          <a:p>
            <a:r>
              <a:rPr lang="en-IN" dirty="0" smtClean="0"/>
              <a:t>       (15% - 10%)</a:t>
            </a:r>
          </a:p>
          <a:p>
            <a:r>
              <a:rPr lang="en-IN" dirty="0" smtClean="0"/>
              <a:t>P6 =6.569165 /0.05 = 131.3833 </a:t>
            </a:r>
          </a:p>
          <a:p>
            <a:r>
              <a:rPr lang="en-IN" b="1" dirty="0" smtClean="0"/>
              <a:t>Rs. 131.3833 is the price at the end of 6</a:t>
            </a:r>
            <a:r>
              <a:rPr lang="en-IN" b="1" baseline="30000" dirty="0" smtClean="0"/>
              <a:t>th</a:t>
            </a:r>
            <a:r>
              <a:rPr lang="en-IN" b="1" dirty="0" smtClean="0"/>
              <a:t> year</a:t>
            </a:r>
          </a:p>
          <a:p>
            <a:r>
              <a:rPr lang="en-IN" dirty="0" smtClean="0"/>
              <a:t>PV of 131.3833 = P6 * PVIF of 6</a:t>
            </a:r>
            <a:r>
              <a:rPr lang="en-IN" baseline="30000" dirty="0" smtClean="0"/>
              <a:t>th</a:t>
            </a:r>
            <a:r>
              <a:rPr lang="en-IN" dirty="0" smtClean="0"/>
              <a:t> year @ 15%</a:t>
            </a:r>
          </a:p>
          <a:p>
            <a:r>
              <a:rPr lang="en-IN" dirty="0" smtClean="0"/>
              <a:t>		=131.3833 * 0.432327596 = 56.8006245</a:t>
            </a:r>
          </a:p>
          <a:p>
            <a:r>
              <a:rPr lang="en-IN" dirty="0" smtClean="0"/>
              <a:t>Therefore Price of the share at present = 13.964318 + 56.8006245</a:t>
            </a:r>
          </a:p>
          <a:p>
            <a:r>
              <a:rPr lang="en-IN" dirty="0" smtClean="0"/>
              <a:t>				= 70.76</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3568" y="548680"/>
            <a:ext cx="7704856" cy="5355312"/>
          </a:xfrm>
          <a:prstGeom prst="rect">
            <a:avLst/>
          </a:prstGeom>
          <a:noFill/>
        </p:spPr>
        <p:txBody>
          <a:bodyPr wrap="square" rtlCol="0">
            <a:spAutoFit/>
          </a:bodyPr>
          <a:lstStyle/>
          <a:p>
            <a:r>
              <a:rPr lang="en-IN" dirty="0" smtClean="0"/>
              <a:t>Bonds issued by central Government are called </a:t>
            </a:r>
            <a:r>
              <a:rPr lang="en-IN" b="1" dirty="0" smtClean="0"/>
              <a:t>Treasury Bonds. </a:t>
            </a:r>
            <a:r>
              <a:rPr lang="en-IN" dirty="0" smtClean="0"/>
              <a:t>These bonds which have maturities ranging up to 20 years. These bonds generally pay interest semi – annually. Presently, Treasury bonds dominate the Indian bond market in terms of market capitalisation, liquidity and turnover.</a:t>
            </a:r>
          </a:p>
          <a:p>
            <a:endParaRPr lang="en-IN" dirty="0"/>
          </a:p>
          <a:p>
            <a:r>
              <a:rPr lang="en-IN" dirty="0" smtClean="0"/>
              <a:t>State government bonds are issued by the state governments. These bonds have maturities that generally range from 3 to 20 years and pay interest semi – annually .</a:t>
            </a:r>
          </a:p>
          <a:p>
            <a:endParaRPr lang="en-IN" dirty="0"/>
          </a:p>
          <a:p>
            <a:r>
              <a:rPr lang="en-IN" dirty="0" smtClean="0"/>
              <a:t>PSU (Public Sector undertakings) bonds are bonds issued by companies in which state and central governments have equity stake in excess of 50%. Some of these bonds enjoy tax free status whereas others are taxable.</a:t>
            </a:r>
          </a:p>
          <a:p>
            <a:endParaRPr lang="en-IN" dirty="0"/>
          </a:p>
          <a:p>
            <a:r>
              <a:rPr lang="en-IN" dirty="0" smtClean="0"/>
              <a:t>Private Sector bonds are bonds issued by private sector companies.</a:t>
            </a:r>
          </a:p>
          <a:p>
            <a:endParaRPr lang="en-IN" dirty="0"/>
          </a:p>
          <a:p>
            <a:r>
              <a:rPr lang="en-IN" dirty="0" smtClean="0"/>
              <a:t>Bonds issued by companies, PSU bonds as well as private sector bonds, generally have maturity ranging from 1 year to 15 years and pay interest semi – annually.</a:t>
            </a:r>
          </a:p>
          <a:p>
            <a:endParaRPr lang="en-IN"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692696"/>
            <a:ext cx="7704856" cy="4862870"/>
          </a:xfrm>
          <a:prstGeom prst="rect">
            <a:avLst/>
          </a:prstGeom>
          <a:noFill/>
        </p:spPr>
        <p:txBody>
          <a:bodyPr wrap="square" rtlCol="0">
            <a:spAutoFit/>
          </a:bodyPr>
          <a:lstStyle/>
          <a:p>
            <a:r>
              <a:rPr lang="en-IN" dirty="0" smtClean="0"/>
              <a:t>Bond Terminologies:</a:t>
            </a:r>
          </a:p>
          <a:p>
            <a:endParaRPr lang="en-IN" dirty="0"/>
          </a:p>
          <a:p>
            <a:r>
              <a:rPr lang="en-IN" b="1" dirty="0" smtClean="0"/>
              <a:t>Par Value:</a:t>
            </a:r>
            <a:r>
              <a:rPr lang="en-IN" dirty="0" smtClean="0"/>
              <a:t> This is the value stated on the face of the bond.</a:t>
            </a:r>
          </a:p>
          <a:p>
            <a:endParaRPr lang="en-IN" dirty="0"/>
          </a:p>
          <a:p>
            <a:r>
              <a:rPr lang="en-IN" b="1" dirty="0" smtClean="0"/>
              <a:t>Coupon rate</a:t>
            </a:r>
            <a:r>
              <a:rPr lang="en-IN" b="1" dirty="0"/>
              <a:t> </a:t>
            </a:r>
            <a:r>
              <a:rPr lang="en-IN" b="1" dirty="0" smtClean="0"/>
              <a:t>and interest: </a:t>
            </a:r>
            <a:r>
              <a:rPr lang="en-IN" dirty="0"/>
              <a:t> </a:t>
            </a:r>
            <a:r>
              <a:rPr lang="en-IN" dirty="0" smtClean="0"/>
              <a:t>A bond carries a specific interest rate which is called ‘the coupon rate’. </a:t>
            </a:r>
          </a:p>
          <a:p>
            <a:endParaRPr lang="en-IN" dirty="0"/>
          </a:p>
          <a:p>
            <a:r>
              <a:rPr lang="en-IN" dirty="0" smtClean="0"/>
              <a:t>The interest payable to the bondholder is</a:t>
            </a:r>
          </a:p>
          <a:p>
            <a:endParaRPr lang="en-IN" b="1" dirty="0" smtClean="0"/>
          </a:p>
          <a:p>
            <a:r>
              <a:rPr lang="en-IN" b="1" dirty="0" smtClean="0"/>
              <a:t>Par value of the bond  X  coupon rate.</a:t>
            </a:r>
          </a:p>
          <a:p>
            <a:endParaRPr lang="en-IN" b="1" dirty="0"/>
          </a:p>
          <a:p>
            <a:r>
              <a:rPr lang="en-IN" b="1" dirty="0" smtClean="0"/>
              <a:t>Maturity Period:</a:t>
            </a:r>
          </a:p>
          <a:p>
            <a:endParaRPr lang="en-IN" b="1" dirty="0"/>
          </a:p>
          <a:p>
            <a:r>
              <a:rPr lang="en-IN" dirty="0" smtClean="0"/>
              <a:t>Typically bonds have a maturity period of 1-15 years . At the time of maturity the par ( face ) value + nominal premium is payable to the bond holder.</a:t>
            </a:r>
          </a:p>
          <a:p>
            <a:r>
              <a:rPr lang="en-IN" b="1" dirty="0"/>
              <a:t>	</a:t>
            </a:r>
            <a:r>
              <a:rPr lang="en-IN" b="1" dirty="0" smtClean="0"/>
              <a:t>	   </a:t>
            </a:r>
            <a:r>
              <a:rPr lang="en-IN" sz="4000" b="1" dirty="0" smtClean="0"/>
              <a:t>  </a:t>
            </a:r>
            <a:endParaRPr lang="en-IN" sz="4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nd Pricing and Accrued Interest, Illustrated with Examples"/>
          <p:cNvPicPr>
            <a:picLocks noChangeAspect="1" noChangeArrowheads="1"/>
          </p:cNvPicPr>
          <p:nvPr/>
        </p:nvPicPr>
        <p:blipFill>
          <a:blip r:embed="rId2" cstate="print"/>
          <a:srcRect/>
          <a:stretch>
            <a:fillRect/>
          </a:stretch>
        </p:blipFill>
        <p:spPr bwMode="auto">
          <a:xfrm>
            <a:off x="0" y="-1"/>
            <a:ext cx="9144000" cy="6858001"/>
          </a:xfrm>
          <a:prstGeom prst="rect">
            <a:avLst/>
          </a:prstGeom>
          <a:noFill/>
        </p:spPr>
      </p:pic>
      <p:sp>
        <p:nvSpPr>
          <p:cNvPr id="3" name="TextBox 2"/>
          <p:cNvSpPr txBox="1"/>
          <p:nvPr/>
        </p:nvSpPr>
        <p:spPr>
          <a:xfrm>
            <a:off x="2699792" y="2924944"/>
            <a:ext cx="360040" cy="923330"/>
          </a:xfrm>
          <a:prstGeom prst="rect">
            <a:avLst/>
          </a:prstGeom>
          <a:noFill/>
        </p:spPr>
        <p:txBody>
          <a:bodyPr wrap="square" rtlCol="0">
            <a:spAutoFit/>
          </a:bodyPr>
          <a:lstStyle/>
          <a:p>
            <a:r>
              <a:rPr lang="en-IN" sz="5400" b="1" dirty="0" smtClean="0"/>
              <a:t>n</a:t>
            </a:r>
            <a:endParaRPr lang="en-IN" sz="5400" b="1" dirty="0"/>
          </a:p>
        </p:txBody>
      </p:sp>
      <p:sp>
        <p:nvSpPr>
          <p:cNvPr id="4" name="TextBox 3"/>
          <p:cNvSpPr txBox="1"/>
          <p:nvPr/>
        </p:nvSpPr>
        <p:spPr>
          <a:xfrm>
            <a:off x="7308304" y="3717032"/>
            <a:ext cx="360040" cy="923330"/>
          </a:xfrm>
          <a:prstGeom prst="rect">
            <a:avLst/>
          </a:prstGeom>
          <a:noFill/>
        </p:spPr>
        <p:txBody>
          <a:bodyPr wrap="square" rtlCol="0">
            <a:spAutoFit/>
          </a:bodyPr>
          <a:lstStyle/>
          <a:p>
            <a:r>
              <a:rPr lang="en-IN" sz="5400" b="1" dirty="0" smtClean="0"/>
              <a:t>n</a:t>
            </a:r>
            <a:endParaRPr lang="en-IN" sz="5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332656"/>
            <a:ext cx="7848872" cy="5878532"/>
          </a:xfrm>
          <a:prstGeom prst="rect">
            <a:avLst/>
          </a:prstGeom>
          <a:noFill/>
        </p:spPr>
        <p:txBody>
          <a:bodyPr wrap="square" rtlCol="0">
            <a:spAutoFit/>
          </a:bodyPr>
          <a:lstStyle/>
          <a:p>
            <a:r>
              <a:rPr lang="en-IN" sz="2400" dirty="0" smtClean="0"/>
              <a:t>Bond Valuation :</a:t>
            </a:r>
          </a:p>
          <a:p>
            <a:endParaRPr lang="en-IN" dirty="0"/>
          </a:p>
          <a:p>
            <a:r>
              <a:rPr lang="en-IN" sz="2800" b="1" dirty="0" smtClean="0"/>
              <a:t>P = C X PVIFA </a:t>
            </a:r>
            <a:r>
              <a:rPr lang="en-IN" sz="2800" b="1" baseline="-25000" dirty="0" smtClean="0"/>
              <a:t>(</a:t>
            </a:r>
            <a:r>
              <a:rPr lang="en-IN" sz="2800" b="1" baseline="-25000" dirty="0" err="1" smtClean="0"/>
              <a:t>r,n</a:t>
            </a:r>
            <a:r>
              <a:rPr lang="en-IN" sz="2800" b="1" baseline="-25000" dirty="0" smtClean="0"/>
              <a:t>)</a:t>
            </a:r>
            <a:r>
              <a:rPr lang="en-IN" sz="2800" b="1" dirty="0" smtClean="0"/>
              <a:t>  +   M X  PVIF </a:t>
            </a:r>
            <a:r>
              <a:rPr lang="en-IN" sz="2800" b="1" baseline="-25000" dirty="0" smtClean="0"/>
              <a:t>(</a:t>
            </a:r>
            <a:r>
              <a:rPr lang="en-IN" sz="2800" b="1" baseline="-25000" dirty="0" err="1" smtClean="0"/>
              <a:t>r,n</a:t>
            </a:r>
            <a:r>
              <a:rPr lang="en-IN" sz="2800" b="1" baseline="-25000" dirty="0" smtClean="0"/>
              <a:t>)</a:t>
            </a:r>
            <a:endParaRPr lang="en-IN" baseline="-25000" dirty="0"/>
          </a:p>
          <a:p>
            <a:endParaRPr lang="en-IN" dirty="0" smtClean="0"/>
          </a:p>
          <a:p>
            <a:r>
              <a:rPr lang="en-IN" sz="2400" dirty="0" smtClean="0"/>
              <a:t>Example:</a:t>
            </a:r>
          </a:p>
          <a:p>
            <a:r>
              <a:rPr lang="en-IN" sz="2400" dirty="0" smtClean="0"/>
              <a:t>A bond of 10 year, 12% Coupon with par value of ₹ 1000. Let us assume required yield on this bond is 13%. Calculate the Value of bond.</a:t>
            </a:r>
          </a:p>
          <a:p>
            <a:endParaRPr lang="en-IN" sz="2400" dirty="0"/>
          </a:p>
          <a:p>
            <a:r>
              <a:rPr lang="en-IN" sz="2400" dirty="0" smtClean="0"/>
              <a:t>C= 1000 * 12% = 120</a:t>
            </a:r>
          </a:p>
          <a:p>
            <a:r>
              <a:rPr lang="en-IN" sz="2400" dirty="0" smtClean="0"/>
              <a:t>n = 10 year</a:t>
            </a:r>
          </a:p>
          <a:p>
            <a:r>
              <a:rPr lang="en-IN" sz="2400" dirty="0" smtClean="0"/>
              <a:t>r = 13%</a:t>
            </a:r>
          </a:p>
          <a:p>
            <a:endParaRPr lang="en-IN" sz="2400" dirty="0"/>
          </a:p>
          <a:p>
            <a:r>
              <a:rPr lang="en-IN" sz="2400" dirty="0" smtClean="0"/>
              <a:t>P = 120 * PVIFA </a:t>
            </a:r>
            <a:r>
              <a:rPr lang="en-IN" sz="2400" baseline="-25000" dirty="0" smtClean="0"/>
              <a:t>(13%, 10 yrs)</a:t>
            </a:r>
            <a:r>
              <a:rPr lang="en-IN" sz="2400" dirty="0" smtClean="0"/>
              <a:t> + 1000 * PVIF </a:t>
            </a:r>
            <a:r>
              <a:rPr lang="en-IN" sz="2400" baseline="-25000" dirty="0" smtClean="0"/>
              <a:t>(13%, 10 yrs)</a:t>
            </a:r>
          </a:p>
          <a:p>
            <a:r>
              <a:rPr lang="en-IN" sz="2400" dirty="0" smtClean="0"/>
              <a:t>P = 120 X 5.426 + 1000 X 0.295</a:t>
            </a:r>
          </a:p>
          <a:p>
            <a:r>
              <a:rPr lang="en-IN" sz="2400" dirty="0" smtClean="0"/>
              <a:t>P = 651.1 + 295 = ₹ 946.1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764704"/>
            <a:ext cx="8136904" cy="5909310"/>
          </a:xfrm>
          <a:prstGeom prst="rect">
            <a:avLst/>
          </a:prstGeom>
          <a:noFill/>
        </p:spPr>
        <p:txBody>
          <a:bodyPr wrap="square" rtlCol="0">
            <a:spAutoFit/>
          </a:bodyPr>
          <a:lstStyle/>
          <a:p>
            <a:r>
              <a:rPr lang="en-IN" sz="2400" dirty="0" smtClean="0"/>
              <a:t>Exercise:</a:t>
            </a:r>
          </a:p>
          <a:p>
            <a:endParaRPr lang="en-IN" sz="2400" dirty="0"/>
          </a:p>
          <a:p>
            <a:pPr marL="342900" indent="-342900">
              <a:buAutoNum type="arabicPeriod"/>
            </a:pPr>
            <a:r>
              <a:rPr lang="en-IN" sz="2400" dirty="0" smtClean="0"/>
              <a:t>A 100 par value bond, bearing a coupon rate of 11% will mature after 5 years. What is the value of the bond, if the discount rate is 15%?</a:t>
            </a:r>
          </a:p>
          <a:p>
            <a:pPr marL="342900" indent="-342900">
              <a:buAutoNum type="arabicPeriod"/>
            </a:pPr>
            <a:endParaRPr lang="en-IN" sz="2400" dirty="0"/>
          </a:p>
          <a:p>
            <a:pPr marL="342900" indent="-342900"/>
            <a:r>
              <a:rPr lang="en-IN" sz="2400" b="1" dirty="0" smtClean="0"/>
              <a:t>       ( Answer : ₹ 86.7)</a:t>
            </a:r>
          </a:p>
          <a:p>
            <a:pPr marL="342900" indent="-342900"/>
            <a:endParaRPr lang="en-IN" sz="2400" b="1" dirty="0"/>
          </a:p>
          <a:p>
            <a:pPr marL="342900" indent="-342900"/>
            <a:r>
              <a:rPr lang="en-IN" sz="2400" dirty="0" smtClean="0"/>
              <a:t>2. A ₹ 100 par value bond, bearing a coupon rate of 12%, will mature after 7 years. What is the value  of the bond if the discount rate is 14%? 12% ?</a:t>
            </a:r>
          </a:p>
          <a:p>
            <a:pPr marL="342900" indent="-342900"/>
            <a:endParaRPr lang="en-IN" sz="2400" dirty="0"/>
          </a:p>
          <a:p>
            <a:pPr marL="342900" indent="-342900"/>
            <a:r>
              <a:rPr lang="en-IN" sz="2400" b="1" dirty="0" smtClean="0"/>
              <a:t>	( </a:t>
            </a:r>
            <a:r>
              <a:rPr lang="en-IN" sz="2400" b="1" dirty="0" err="1" smtClean="0"/>
              <a:t>Ans</a:t>
            </a:r>
            <a:r>
              <a:rPr lang="en-IN" sz="2400" b="1" dirty="0" smtClean="0"/>
              <a:t> : ₹ 91. 46 if discount rate is 14%</a:t>
            </a:r>
          </a:p>
          <a:p>
            <a:pPr marL="342900" indent="-342900"/>
            <a:r>
              <a:rPr lang="en-IN" sz="2400" b="1" dirty="0"/>
              <a:t>	</a:t>
            </a:r>
            <a:r>
              <a:rPr lang="en-IN" sz="2400" b="1" dirty="0" smtClean="0"/>
              <a:t>	 ₹ 100 if discount rate is 12%. )</a:t>
            </a:r>
          </a:p>
          <a:p>
            <a:pPr marL="342900" indent="-342900"/>
            <a:r>
              <a:rPr lang="en-IN" sz="2400" dirty="0"/>
              <a:t>	</a:t>
            </a:r>
            <a:r>
              <a:rPr lang="en-IN" sz="2400" dirty="0" smtClean="0"/>
              <a:t>		</a:t>
            </a:r>
          </a:p>
          <a:p>
            <a:pPr marL="342900" indent="-342900"/>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620688"/>
            <a:ext cx="7992888" cy="1569660"/>
          </a:xfrm>
          <a:prstGeom prst="rect">
            <a:avLst/>
          </a:prstGeom>
          <a:noFill/>
        </p:spPr>
        <p:txBody>
          <a:bodyPr wrap="square" rtlCol="0">
            <a:spAutoFit/>
          </a:bodyPr>
          <a:lstStyle/>
          <a:p>
            <a:r>
              <a:rPr lang="en-IN" sz="2400" dirty="0" smtClean="0"/>
              <a:t>Bond value with Semi – annual interest :</a:t>
            </a:r>
          </a:p>
          <a:p>
            <a:endParaRPr lang="en-IN" sz="2400" dirty="0"/>
          </a:p>
          <a:p>
            <a:r>
              <a:rPr lang="en-IN" sz="2400" dirty="0" smtClean="0"/>
              <a:t>Note:</a:t>
            </a:r>
          </a:p>
          <a:p>
            <a:r>
              <a:rPr lang="en-IN" sz="2400" dirty="0" smtClean="0"/>
              <a:t>C/2 , r/2 and n*2  in the above 2 formulas.</a:t>
            </a:r>
          </a:p>
        </p:txBody>
      </p:sp>
      <p:pic>
        <p:nvPicPr>
          <p:cNvPr id="19457" name="Picture 1"/>
          <p:cNvPicPr>
            <a:picLocks noChangeAspect="1" noChangeArrowheads="1"/>
          </p:cNvPicPr>
          <p:nvPr/>
        </p:nvPicPr>
        <p:blipFill>
          <a:blip r:embed="rId2" cstate="print"/>
          <a:srcRect/>
          <a:stretch>
            <a:fillRect/>
          </a:stretch>
        </p:blipFill>
        <p:spPr bwMode="auto">
          <a:xfrm>
            <a:off x="611560" y="2564904"/>
            <a:ext cx="7920880" cy="31337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terest Rates and Bond Evaluation by Junaid Chohan"/>
          <p:cNvPicPr>
            <a:picLocks noChangeAspect="1" noChangeArrowheads="1"/>
          </p:cNvPicPr>
          <p:nvPr/>
        </p:nvPicPr>
        <p:blipFill>
          <a:blip r:embed="rId2" cstate="print"/>
          <a:srcRect/>
          <a:stretch>
            <a:fillRect/>
          </a:stretch>
        </p:blipFill>
        <p:spPr bwMode="auto">
          <a:xfrm>
            <a:off x="-684584" y="0"/>
            <a:ext cx="10369152" cy="7101408"/>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TotalTime>
  <Words>1898</Words>
  <Application>Microsoft Office PowerPoint</Application>
  <PresentationFormat>On-screen Show (4:3)</PresentationFormat>
  <Paragraphs>204</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Valuation of Bonds &amp; Stocks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Valuation of Bonds &amp; Stocks</dc:title>
  <dc:creator>Kush Bid</dc:creator>
  <cp:lastModifiedBy>Kush Bid</cp:lastModifiedBy>
  <cp:revision>122</cp:revision>
  <dcterms:created xsi:type="dcterms:W3CDTF">2022-08-08T12:11:44Z</dcterms:created>
  <dcterms:modified xsi:type="dcterms:W3CDTF">2022-08-17T16:17:52Z</dcterms:modified>
</cp:coreProperties>
</file>